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18"/>
  </p:notesMasterIdLst>
  <p:sldIdLst>
    <p:sldId id="275" r:id="rId3"/>
    <p:sldId id="277" r:id="rId4"/>
    <p:sldId id="257" r:id="rId5"/>
    <p:sldId id="259" r:id="rId6"/>
    <p:sldId id="260" r:id="rId7"/>
    <p:sldId id="258" r:id="rId8"/>
    <p:sldId id="261" r:id="rId9"/>
    <p:sldId id="278" r:id="rId10"/>
    <p:sldId id="268" r:id="rId11"/>
    <p:sldId id="269" r:id="rId12"/>
    <p:sldId id="270" r:id="rId13"/>
    <p:sldId id="272" r:id="rId14"/>
    <p:sldId id="273" r:id="rId15"/>
    <p:sldId id="274" r:id="rId16"/>
    <p:sldId id="276" r:id="rId17"/>
  </p:sldIdLst>
  <p:sldSz cx="9144000" cy="5143500" type="screen16x9"/>
  <p:notesSz cx="9144000" cy="6858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376091"/>
    <a:srgbClr val="6286A6"/>
    <a:srgbClr val="3B5A7D"/>
    <a:srgbClr val="448E85"/>
    <a:srgbClr val="F2F2F2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8" autoAdjust="0"/>
    <p:restoredTop sz="80000" autoAdjust="0"/>
  </p:normalViewPr>
  <p:slideViewPr>
    <p:cSldViewPr>
      <p:cViewPr varScale="1">
        <p:scale>
          <a:sx n="90" d="100"/>
          <a:sy n="90" d="100"/>
        </p:scale>
        <p:origin x="979" y="67"/>
      </p:cViewPr>
      <p:guideLst>
        <p:guide orient="horz" pos="1575"/>
        <p:guide pos="31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.sejong.ac.kr/front/cafeteria.do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.sejong.ac.kr/front/cafeteria.do?name=value" TargetMode="External"/><Relationship Id="rId2" Type="http://schemas.openxmlformats.org/officeDocument/2006/relationships/hyperlink" Target="http://m.sejong.ac.kr/front/cafeteria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.sejong.ac.kr/front/cafeteria.do?type1=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://m.sejong.ac.kr/front/cafeteria.do?type1=3" TargetMode="External"/><Relationship Id="rId4" Type="http://schemas.openxmlformats.org/officeDocument/2006/relationships/hyperlink" Target="http://m.sejong.ac.kr/front/cafeteria.do?type1=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EFF7416-F924-4A6E-BF03-62DF52130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파이선 </a:t>
            </a:r>
            <a:r>
              <a:rPr lang="ko-KR" altLang="en-US" dirty="0"/>
              <a:t>파싱 맛보기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C2367-CFD0-4771-AA9B-473D2FDA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FA293C0-BED4-43AC-993D-D802D607D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E8A96AC8-E378-430D-9C36-A45F6BDA7084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66C3F-4EDC-4210-A114-28CDD4F1CA83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7" name="그림 6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4B2CB1F-A119-4DFF-963D-DE1FDA901E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17E064-697D-429B-8304-0B93FA741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1CF8FE-319B-4E71-8EB3-30C78E3A0C72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1D765C-CA8A-4B9F-BA2D-5B11645108E4}"/>
              </a:ext>
            </a:extLst>
          </p:cNvPr>
          <p:cNvSpPr/>
          <p:nvPr/>
        </p:nvSpPr>
        <p:spPr>
          <a:xfrm>
            <a:off x="1619672" y="196274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</a:rPr>
              <a:t>파이썬 </a:t>
            </a:r>
            <a:r>
              <a:rPr lang="ko-KR" altLang="en-US" sz="2800" dirty="0" err="1">
                <a:solidFill>
                  <a:schemeClr val="bg1"/>
                </a:solidFill>
              </a:rPr>
              <a:t>알쓸신잡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3944D-0E3D-49C9-8D23-43CFE09416A3}"/>
              </a:ext>
            </a:extLst>
          </p:cNvPr>
          <p:cNvSpPr txBox="1"/>
          <p:nvPr/>
        </p:nvSpPr>
        <p:spPr>
          <a:xfrm>
            <a:off x="2006588" y="2660080"/>
            <a:ext cx="513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알아두면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쓸데있는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신비한 잡학사전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1ED27-B731-4978-A180-84A50EA6809F}"/>
              </a:ext>
            </a:extLst>
          </p:cNvPr>
          <p:cNvSpPr txBox="1"/>
          <p:nvPr/>
        </p:nvSpPr>
        <p:spPr>
          <a:xfrm>
            <a:off x="2006588" y="3001935"/>
            <a:ext cx="5130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주차 파이썬 파싱 맛보기</a:t>
            </a:r>
            <a:r>
              <a:rPr lang="en-US" altLang="ko-KR" sz="1200" dirty="0">
                <a:solidFill>
                  <a:schemeClr val="bg1"/>
                </a:solidFill>
              </a:rPr>
              <a:t>(BS4)</a:t>
            </a:r>
          </a:p>
        </p:txBody>
      </p:sp>
    </p:spTree>
    <p:extLst>
      <p:ext uri="{BB962C8B-B14F-4D97-AF65-F5344CB8AC3E}">
        <p14:creationId xmlns:p14="http://schemas.microsoft.com/office/powerpoint/2010/main" val="296271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65A4D-C15C-42CC-800B-8FBE68EBE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08784"/>
            <a:ext cx="8229600" cy="582713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소스를 보면 메뉴는 </a:t>
            </a:r>
            <a:r>
              <a:rPr lang="en-US" altLang="ko-KR" dirty="0"/>
              <a:t>&lt;div class=“</a:t>
            </a:r>
            <a:r>
              <a:rPr lang="en-US" altLang="ko-KR" dirty="0" err="1"/>
              <a:t>th</a:t>
            </a:r>
            <a:r>
              <a:rPr lang="en-US" altLang="ko-KR" dirty="0"/>
              <a:t>”&gt;</a:t>
            </a:r>
            <a:r>
              <a:rPr lang="ko-KR" altLang="en-US" dirty="0"/>
              <a:t>로 감싸져 있고 가격은 </a:t>
            </a:r>
            <a:r>
              <a:rPr lang="en-US" altLang="ko-KR" dirty="0"/>
              <a:t>&lt;div class=“td price”&gt;</a:t>
            </a:r>
            <a:r>
              <a:rPr lang="ko-KR" altLang="en-US" dirty="0"/>
              <a:t>로 감싸져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AE933-3415-4863-A6E8-B87C0AA1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B7CE8E-443D-4E42-9451-9915A1B0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2" y="1203598"/>
            <a:ext cx="7847856" cy="2065225"/>
          </a:xfrm>
          <a:prstGeom prst="rect">
            <a:avLst/>
          </a:prstGeom>
        </p:spPr>
      </p:pic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E67985C-0B97-4C08-AD17-ECBC77EC6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4C29E08-4BB6-4594-8BD1-03FB08432C27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태그 파싱 하기 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방법 </a:t>
            </a:r>
            <a:r>
              <a:rPr lang="en-US" altLang="ko-KR" sz="3600" dirty="0">
                <a:solidFill>
                  <a:schemeClr val="bg1"/>
                </a:solidFill>
              </a:rPr>
              <a:t>1 : </a:t>
            </a:r>
            <a:r>
              <a:rPr lang="ko-KR" altLang="en-US" sz="3600" dirty="0">
                <a:solidFill>
                  <a:schemeClr val="bg1"/>
                </a:solidFill>
              </a:rPr>
              <a:t>태그 속성 검색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620B43-4916-4C67-B372-DE1B874DED4E}"/>
              </a:ext>
            </a:extLst>
          </p:cNvPr>
          <p:cNvSpPr/>
          <p:nvPr/>
        </p:nvSpPr>
        <p:spPr>
          <a:xfrm>
            <a:off x="2922270" y="1318260"/>
            <a:ext cx="1924050" cy="1950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5CEB09-8112-487B-89C3-BFF2EB7FD524}"/>
              </a:ext>
            </a:extLst>
          </p:cNvPr>
          <p:cNvSpPr/>
          <p:nvPr/>
        </p:nvSpPr>
        <p:spPr>
          <a:xfrm>
            <a:off x="5257800" y="1318260"/>
            <a:ext cx="1805568" cy="1950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6F11B6-771C-45FA-8163-8D68639EE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8" t="93017" r="43568" b="711"/>
          <a:stretch/>
        </p:blipFill>
        <p:spPr>
          <a:xfrm>
            <a:off x="648072" y="3513025"/>
            <a:ext cx="3829633" cy="231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9FCE0E-A43C-4617-8C8B-04B94C91B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8" t="93595" r="11118" b="133"/>
          <a:stretch/>
        </p:blipFill>
        <p:spPr>
          <a:xfrm>
            <a:off x="4857123" y="3513025"/>
            <a:ext cx="3638805" cy="2316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01101-846D-4074-A00D-BD2CD183322A}"/>
              </a:ext>
            </a:extLst>
          </p:cNvPr>
          <p:cNvSpPr/>
          <p:nvPr/>
        </p:nvSpPr>
        <p:spPr>
          <a:xfrm>
            <a:off x="4836160" y="3464014"/>
            <a:ext cx="3659768" cy="323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FF1C07-5CEA-4E50-9B0A-9C6EF747446A}"/>
              </a:ext>
            </a:extLst>
          </p:cNvPr>
          <p:cNvSpPr/>
          <p:nvPr/>
        </p:nvSpPr>
        <p:spPr>
          <a:xfrm>
            <a:off x="539552" y="3464014"/>
            <a:ext cx="3959116" cy="323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B54C28B-1A7F-4551-993B-CFFC852E4749}"/>
              </a:ext>
            </a:extLst>
          </p:cNvPr>
          <p:cNvCxnSpPr>
            <a:cxnSpLocks/>
          </p:cNvCxnSpPr>
          <p:nvPr/>
        </p:nvCxnSpPr>
        <p:spPr>
          <a:xfrm flipH="1">
            <a:off x="539552" y="3268823"/>
            <a:ext cx="2382718" cy="195191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620EA4-7733-4332-9C3E-98E339B79AC7}"/>
              </a:ext>
            </a:extLst>
          </p:cNvPr>
          <p:cNvCxnSpPr>
            <a:cxnSpLocks/>
          </p:cNvCxnSpPr>
          <p:nvPr/>
        </p:nvCxnSpPr>
        <p:spPr>
          <a:xfrm flipH="1">
            <a:off x="4498668" y="3268823"/>
            <a:ext cx="347652" cy="195034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C25733-429F-4B08-8207-E9FD21599F0A}"/>
              </a:ext>
            </a:extLst>
          </p:cNvPr>
          <p:cNvCxnSpPr>
            <a:cxnSpLocks/>
          </p:cNvCxnSpPr>
          <p:nvPr/>
        </p:nvCxnSpPr>
        <p:spPr>
          <a:xfrm flipH="1">
            <a:off x="4836160" y="3285889"/>
            <a:ext cx="421640" cy="17796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9B59DEC-7D21-4BE4-BD3B-87E815FE38E7}"/>
              </a:ext>
            </a:extLst>
          </p:cNvPr>
          <p:cNvCxnSpPr>
            <a:cxnSpLocks/>
          </p:cNvCxnSpPr>
          <p:nvPr/>
        </p:nvCxnSpPr>
        <p:spPr>
          <a:xfrm>
            <a:off x="7068612" y="3268823"/>
            <a:ext cx="1427316" cy="195034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31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144314-5BE0-4E10-AB98-9C1A7A53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807095-8359-43F0-A1A0-1FB53064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7" y="1246897"/>
            <a:ext cx="5724525" cy="2962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D4DF8E-6D87-46F8-9FB1-C682B9C3F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20" r="16912" b="58888"/>
          <a:stretch/>
        </p:blipFill>
        <p:spPr>
          <a:xfrm>
            <a:off x="4420114" y="2745734"/>
            <a:ext cx="4410825" cy="602470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6D0EC5C-1CEF-426D-8E11-16AB98284563}"/>
              </a:ext>
            </a:extLst>
          </p:cNvPr>
          <p:cNvSpPr txBox="1">
            <a:spLocks/>
          </p:cNvSpPr>
          <p:nvPr/>
        </p:nvSpPr>
        <p:spPr>
          <a:xfrm>
            <a:off x="-252536" y="4349470"/>
            <a:ext cx="7478488" cy="689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000" dirty="0" err="1"/>
              <a:t>soup.find_all</a:t>
            </a:r>
            <a:r>
              <a:rPr lang="en-US" altLang="ko-KR" sz="3000" dirty="0"/>
              <a:t>(‘</a:t>
            </a:r>
            <a:r>
              <a:rPr lang="ko-KR" altLang="en-US" sz="3000" dirty="0"/>
              <a:t>태그 이름</a:t>
            </a:r>
            <a:r>
              <a:rPr lang="en-US" altLang="ko-KR" sz="3000" dirty="0"/>
              <a:t>’, {‘</a:t>
            </a:r>
            <a:r>
              <a:rPr lang="ko-KR" altLang="en-US" sz="3000" dirty="0"/>
              <a:t>속성</a:t>
            </a:r>
            <a:r>
              <a:rPr lang="en-US" altLang="ko-KR" sz="3000" dirty="0"/>
              <a:t>’: ‘</a:t>
            </a:r>
            <a:r>
              <a:rPr lang="ko-KR" altLang="en-US" sz="3000" dirty="0"/>
              <a:t>값</a:t>
            </a:r>
            <a:r>
              <a:rPr lang="en-US" altLang="ko-KR" sz="3000" dirty="0"/>
              <a:t>’})</a:t>
            </a:r>
            <a:endParaRPr lang="ko-KR" altLang="en-US" sz="30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89F7EE3-9F7B-4615-A52E-A3843E465B68}"/>
              </a:ext>
            </a:extLst>
          </p:cNvPr>
          <p:cNvSpPr txBox="1">
            <a:spLocks/>
          </p:cNvSpPr>
          <p:nvPr/>
        </p:nvSpPr>
        <p:spPr>
          <a:xfrm>
            <a:off x="6179344" y="1223156"/>
            <a:ext cx="2628403" cy="939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Class</a:t>
            </a:r>
            <a:r>
              <a:rPr lang="ko-KR" altLang="en-US" sz="1200" dirty="0"/>
              <a:t>가 아니더라도 </a:t>
            </a:r>
            <a:r>
              <a:rPr lang="en-US" altLang="ko-KR" sz="1200" dirty="0"/>
              <a:t>span, a, 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 </a:t>
            </a:r>
            <a:r>
              <a:rPr lang="ko-KR" altLang="en-US" sz="1200" dirty="0"/>
              <a:t>등등 도 사용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soup.find_all</a:t>
            </a:r>
            <a:r>
              <a:rPr lang="ko-KR" altLang="en-US" sz="1200" dirty="0"/>
              <a:t>은 리스트로 반환</a:t>
            </a:r>
            <a:endParaRPr lang="en-US" altLang="ko-KR" sz="1200" dirty="0"/>
          </a:p>
        </p:txBody>
      </p:sp>
      <p:pic>
        <p:nvPicPr>
          <p:cNvPr id="10" name="그림 9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C2724D2E-0509-4FA8-891D-3C13D2572E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77E9150-81BD-47F8-B2AB-E8F68F79FA8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태그 파싱 하기 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방법 </a:t>
            </a:r>
            <a:r>
              <a:rPr lang="en-US" altLang="ko-KR" sz="3600" dirty="0">
                <a:solidFill>
                  <a:schemeClr val="bg1"/>
                </a:solidFill>
              </a:rPr>
              <a:t>1 : </a:t>
            </a:r>
            <a:r>
              <a:rPr lang="ko-KR" altLang="en-US" sz="3600" dirty="0">
                <a:solidFill>
                  <a:schemeClr val="bg1"/>
                </a:solidFill>
              </a:rPr>
              <a:t>태그 속성 검색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748507-2781-4C17-88C9-50BBFEABD983}"/>
              </a:ext>
            </a:extLst>
          </p:cNvPr>
          <p:cNvSpPr/>
          <p:nvPr/>
        </p:nvSpPr>
        <p:spPr>
          <a:xfrm>
            <a:off x="1979712" y="3275987"/>
            <a:ext cx="1728192" cy="204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E9514E-23E9-4E05-8C3E-FAE0D63EC15F}"/>
              </a:ext>
            </a:extLst>
          </p:cNvPr>
          <p:cNvSpPr/>
          <p:nvPr/>
        </p:nvSpPr>
        <p:spPr>
          <a:xfrm>
            <a:off x="2575560" y="4410564"/>
            <a:ext cx="3956207" cy="469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0452F4-AEA9-4E2B-938E-A30E4F1A0A0A}"/>
              </a:ext>
            </a:extLst>
          </p:cNvPr>
          <p:cNvCxnSpPr>
            <a:cxnSpLocks/>
          </p:cNvCxnSpPr>
          <p:nvPr/>
        </p:nvCxnSpPr>
        <p:spPr>
          <a:xfrm>
            <a:off x="1979712" y="3488502"/>
            <a:ext cx="595848" cy="9220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14B092-2266-4BA9-A4D2-9A16C4B5241E}"/>
              </a:ext>
            </a:extLst>
          </p:cNvPr>
          <p:cNvCxnSpPr>
            <a:cxnSpLocks/>
          </p:cNvCxnSpPr>
          <p:nvPr/>
        </p:nvCxnSpPr>
        <p:spPr>
          <a:xfrm>
            <a:off x="3707904" y="3488502"/>
            <a:ext cx="2823863" cy="9220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3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65A4D-C15C-42CC-800B-8FBE68EBE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12" y="1061789"/>
            <a:ext cx="8229600" cy="582713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/>
              <a:t>파싱하고 싶은 항목에 커서를 대고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ko-KR" altLang="en-US" dirty="0" err="1"/>
              <a:t>한다음</a:t>
            </a:r>
            <a:r>
              <a:rPr lang="ko-KR" altLang="en-US" dirty="0"/>
              <a:t> 검사를 누른다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그다음</a:t>
            </a:r>
            <a:r>
              <a:rPr lang="ko-KR" altLang="en-US" dirty="0"/>
              <a:t> 파싱하고 싶은 태그에 </a:t>
            </a:r>
            <a:r>
              <a:rPr lang="ko-KR" altLang="en-US" dirty="0" err="1"/>
              <a:t>우클릭을</a:t>
            </a:r>
            <a:r>
              <a:rPr lang="ko-KR" altLang="en-US" dirty="0"/>
              <a:t> </a:t>
            </a:r>
            <a:r>
              <a:rPr lang="ko-KR" altLang="en-US" dirty="0" err="1"/>
              <a:t>한다음</a:t>
            </a:r>
            <a:r>
              <a:rPr lang="ko-KR" altLang="en-US" dirty="0"/>
              <a:t> </a:t>
            </a:r>
            <a:r>
              <a:rPr lang="en-US" altLang="ko-KR" dirty="0"/>
              <a:t>Copy -&gt; Copy selector</a:t>
            </a:r>
            <a:r>
              <a:rPr lang="ko-KR" altLang="en-US" dirty="0"/>
              <a:t>를 눌러 복사한다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AE933-3415-4863-A6E8-B87C0AA1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12B404-C18F-42AE-98FF-4177AEF7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6" y="1851670"/>
            <a:ext cx="4470449" cy="27179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48C053-BEDE-4EFD-B122-E4FBF0EC3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4"/>
          <a:stretch/>
        </p:blipFill>
        <p:spPr>
          <a:xfrm>
            <a:off x="4932040" y="1851670"/>
            <a:ext cx="3914204" cy="2717935"/>
          </a:xfrm>
          <a:prstGeom prst="rect">
            <a:avLst/>
          </a:prstGeom>
        </p:spPr>
      </p:pic>
      <p:pic>
        <p:nvPicPr>
          <p:cNvPr id="8" name="그림 7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18409ECE-B497-4FD9-90B8-D2921F1900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C8D5C70-9AE5-42C8-A98A-0426D2674EE5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태그 파싱 하기 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방법 </a:t>
            </a:r>
            <a:r>
              <a:rPr lang="en-US" altLang="ko-KR" sz="3600" dirty="0">
                <a:solidFill>
                  <a:schemeClr val="bg1"/>
                </a:solidFill>
              </a:rPr>
              <a:t>2 : selector </a:t>
            </a:r>
            <a:r>
              <a:rPr lang="ko-KR" altLang="en-US" sz="3600" dirty="0">
                <a:solidFill>
                  <a:schemeClr val="bg1"/>
                </a:solidFill>
              </a:rPr>
              <a:t>사용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23151-C30B-41F1-ABA5-ACFD28889006}"/>
              </a:ext>
            </a:extLst>
          </p:cNvPr>
          <p:cNvSpPr/>
          <p:nvPr/>
        </p:nvSpPr>
        <p:spPr>
          <a:xfrm>
            <a:off x="2083943" y="4154247"/>
            <a:ext cx="2326641" cy="213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F73C45-FE9B-42BE-BB5B-823859678A5E}"/>
              </a:ext>
            </a:extLst>
          </p:cNvPr>
          <p:cNvSpPr/>
          <p:nvPr/>
        </p:nvSpPr>
        <p:spPr>
          <a:xfrm>
            <a:off x="6424295" y="2679015"/>
            <a:ext cx="1229361" cy="19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33C957-E774-4E38-A6B2-AAA265EE828C}"/>
              </a:ext>
            </a:extLst>
          </p:cNvPr>
          <p:cNvSpPr/>
          <p:nvPr/>
        </p:nvSpPr>
        <p:spPr>
          <a:xfrm>
            <a:off x="7659752" y="3380055"/>
            <a:ext cx="975360" cy="19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FAFB8F-FE82-4324-B721-9BC3F3554ECB}"/>
              </a:ext>
            </a:extLst>
          </p:cNvPr>
          <p:cNvSpPr/>
          <p:nvPr/>
        </p:nvSpPr>
        <p:spPr>
          <a:xfrm>
            <a:off x="5503927" y="2056209"/>
            <a:ext cx="1249680" cy="91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BAD0D2-2F8C-48DC-8F67-CEDDD2320EBE}"/>
              </a:ext>
            </a:extLst>
          </p:cNvPr>
          <p:cNvSpPr/>
          <p:nvPr/>
        </p:nvSpPr>
        <p:spPr>
          <a:xfrm>
            <a:off x="1789770" y="2163905"/>
            <a:ext cx="528531" cy="140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63E5BD-D717-488E-89E4-4C210802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FE9D6-5C13-4C11-BDA5-50A906C8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6"/>
          <a:stretch/>
        </p:blipFill>
        <p:spPr>
          <a:xfrm>
            <a:off x="668742" y="1759352"/>
            <a:ext cx="7806515" cy="269755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07D90C5-EBA1-42E9-8644-E9876C92812C}"/>
              </a:ext>
            </a:extLst>
          </p:cNvPr>
          <p:cNvSpPr txBox="1">
            <a:spLocks/>
          </p:cNvSpPr>
          <p:nvPr/>
        </p:nvSpPr>
        <p:spPr>
          <a:xfrm>
            <a:off x="1046695" y="4578047"/>
            <a:ext cx="4536504" cy="4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/>
              <a:t>soup.select</a:t>
            </a:r>
            <a:r>
              <a:rPr lang="en-US" altLang="ko-KR" sz="2000" dirty="0"/>
              <a:t>(‘selector </a:t>
            </a:r>
            <a:r>
              <a:rPr lang="ko-KR" altLang="en-US" sz="2000" dirty="0"/>
              <a:t>또는 </a:t>
            </a:r>
            <a:r>
              <a:rPr lang="en-US" altLang="ko-KR" sz="2000" dirty="0" err="1"/>
              <a:t>xpath</a:t>
            </a:r>
            <a:r>
              <a:rPr lang="ko-KR" altLang="en-US" sz="2000" dirty="0"/>
              <a:t> 값</a:t>
            </a:r>
            <a:r>
              <a:rPr lang="en-US" altLang="ko-KR" sz="2000" dirty="0"/>
              <a:t>’)</a:t>
            </a:r>
            <a:endParaRPr lang="ko-KR" altLang="en-US" sz="20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7751210-110D-4522-B4FE-9DB3450D8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08" y="1038223"/>
            <a:ext cx="8435280" cy="58271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ko-KR" altLang="en-US" dirty="0"/>
              <a:t>위와 같이 단순한 페이지에서는 태그 속성을 검색해도 되지만 한페이지 내에 중복되는 값이 많으면 위와 같이 </a:t>
            </a:r>
            <a:r>
              <a:rPr lang="en-US" altLang="ko-KR" dirty="0"/>
              <a:t>selector</a:t>
            </a:r>
            <a:r>
              <a:rPr lang="ko-KR" altLang="en-US" dirty="0"/>
              <a:t>로 정확한 위치에 있는 값을 </a:t>
            </a:r>
            <a:r>
              <a:rPr lang="ko-KR" altLang="en-US" dirty="0" err="1"/>
              <a:t>파싱해와도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57731B-6976-4037-A384-1953B000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99" y="2822497"/>
            <a:ext cx="2457450" cy="27622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2B052637-276D-455A-953C-AE70B7F1AA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E152E90-4C22-4A14-8325-93F6F44488B9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태그 파싱 하기 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방법 </a:t>
            </a:r>
            <a:r>
              <a:rPr lang="en-US" altLang="ko-KR" sz="3600" dirty="0">
                <a:solidFill>
                  <a:schemeClr val="bg1"/>
                </a:solidFill>
              </a:rPr>
              <a:t>2 : selector </a:t>
            </a:r>
            <a:r>
              <a:rPr lang="ko-KR" altLang="en-US" sz="3600" dirty="0">
                <a:solidFill>
                  <a:schemeClr val="bg1"/>
                </a:solidFill>
              </a:rPr>
              <a:t>사용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B37C4D-A0FE-4B3A-9988-A30DD894AC28}"/>
              </a:ext>
            </a:extLst>
          </p:cNvPr>
          <p:cNvSpPr/>
          <p:nvPr/>
        </p:nvSpPr>
        <p:spPr>
          <a:xfrm>
            <a:off x="1954621" y="3596721"/>
            <a:ext cx="6503361" cy="182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8B9A2C-FC49-4AF3-860D-5022E413C9E9}"/>
              </a:ext>
            </a:extLst>
          </p:cNvPr>
          <p:cNvSpPr/>
          <p:nvPr/>
        </p:nvSpPr>
        <p:spPr>
          <a:xfrm>
            <a:off x="2497015" y="4628847"/>
            <a:ext cx="2643945" cy="308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7AADB10-3572-43BE-BE23-FA3F383B256E}"/>
              </a:ext>
            </a:extLst>
          </p:cNvPr>
          <p:cNvCxnSpPr>
            <a:cxnSpLocks/>
          </p:cNvCxnSpPr>
          <p:nvPr/>
        </p:nvCxnSpPr>
        <p:spPr>
          <a:xfrm>
            <a:off x="1982799" y="3806127"/>
            <a:ext cx="514216" cy="822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4C29A4-B8AA-4C3D-A021-473B9DF013EC}"/>
              </a:ext>
            </a:extLst>
          </p:cNvPr>
          <p:cNvCxnSpPr>
            <a:cxnSpLocks/>
          </p:cNvCxnSpPr>
          <p:nvPr/>
        </p:nvCxnSpPr>
        <p:spPr>
          <a:xfrm flipV="1">
            <a:off x="5140960" y="3806127"/>
            <a:ext cx="3317022" cy="8227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33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43A3BF-3AA7-440D-B010-1083C84A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60" y="913170"/>
            <a:ext cx="8229600" cy="813173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현재 태그가 붙어있는 상태로 저장 리스트에서 태그를 지우고 싶으면 다음과 같은 코드를 추가하면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C6C1CA-5F42-4DC5-8843-6272A340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4AA3F-7B56-4D37-8F49-731B8BDA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0" y="1726343"/>
            <a:ext cx="5474999" cy="30206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8F3755-3EC4-4C36-90C1-B13D6420F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25"/>
          <a:stretch/>
        </p:blipFill>
        <p:spPr>
          <a:xfrm>
            <a:off x="6318444" y="1706110"/>
            <a:ext cx="2313348" cy="3061153"/>
          </a:xfrm>
          <a:prstGeom prst="rect">
            <a:avLst/>
          </a:prstGeom>
        </p:spPr>
      </p:pic>
      <p:pic>
        <p:nvPicPr>
          <p:cNvPr id="7" name="그림 6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7165B785-0E7B-4C82-9378-D5B44D38DB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F4E98EE-7D7F-4710-B183-B6781A933B56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리스트에서 태그 값 지우기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A473DD-3ACF-423F-AD90-98FCA2D5BC8E}"/>
              </a:ext>
            </a:extLst>
          </p:cNvPr>
          <p:cNvSpPr/>
          <p:nvPr/>
        </p:nvSpPr>
        <p:spPr>
          <a:xfrm>
            <a:off x="495300" y="4259416"/>
            <a:ext cx="1556420" cy="487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3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53C25-31CA-42FA-8EFD-0B2174F3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AF81D84-276F-452C-92B3-8F8DD62EC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987574"/>
            <a:ext cx="8435280" cy="72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위에서 만든 리스트들로 내가 원하는 데이터로 형식으로 가공해서 사용하면 끝 </a:t>
            </a:r>
            <a:r>
              <a:rPr lang="en-US" altLang="ko-KR" sz="2000" dirty="0"/>
              <a:t>(</a:t>
            </a:r>
            <a:r>
              <a:rPr lang="ko-KR" altLang="en-US" sz="2000" dirty="0"/>
              <a:t>아래는 예시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E22C46-4A35-4D17-B031-921A4076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91" y="1838860"/>
            <a:ext cx="2991837" cy="2934023"/>
          </a:xfrm>
          <a:prstGeom prst="rect">
            <a:avLst/>
          </a:prstGeom>
        </p:spPr>
      </p:pic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8371551D-09B7-42E3-8900-A367319BDF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1B0B96F-2295-47B0-AD53-1B6DF6D491F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데이터 가공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76E52-3EAD-4F1D-B30B-2DA15616E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74" y="1814185"/>
            <a:ext cx="3247335" cy="29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0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D0D59-491B-4A73-95A4-58AA41CA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129E0D-DD03-4C03-B152-AE4F22691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680E1-B1BF-42FF-AA1D-58BFA3F7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AB94C7D-2572-4004-B11F-30B3AA92A92D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AB217D30-5EAC-45D0-A8A1-89812B7E6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25646-E510-42FF-9767-9F1DFAEC86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FD78C3-446B-4A1B-94D7-50E791A30C7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D9CD98-638C-4DC6-893B-6DC0E566BF2C}"/>
              </a:ext>
            </a:extLst>
          </p:cNvPr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분석하기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52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B8AC3B-0D21-4501-A1FA-87A08AE0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41F65A-717C-4057-B9A1-3E59327C0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9" b="14634"/>
          <a:stretch/>
        </p:blipFill>
        <p:spPr>
          <a:xfrm>
            <a:off x="523981" y="1156758"/>
            <a:ext cx="8096038" cy="3310996"/>
          </a:xfrm>
          <a:prstGeom prst="rect">
            <a:avLst/>
          </a:prstGeom>
        </p:spPr>
      </p:pic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878D1FA6-7C0D-4182-9E1C-F8C8567D42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740E9C3-0AB1-4A95-AF8C-7A19FC559F9B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목표 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학식 메뉴 </a:t>
            </a:r>
            <a:r>
              <a:rPr lang="ko-KR" altLang="en-US" sz="3600" dirty="0" err="1">
                <a:solidFill>
                  <a:schemeClr val="bg1"/>
                </a:solidFill>
              </a:rPr>
              <a:t>파싱하기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5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96F35-68A1-4051-B366-790E36A0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그림 7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356562B3-BA4E-4DD2-8883-2DA02B276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A147BE1-2D5F-4BB4-AC21-C3C77A4F3DBF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주소 찾기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BC27F-080A-46D8-9AE9-437749850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5" y="1312350"/>
            <a:ext cx="2797849" cy="25187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ED0D8-47E3-40F7-BD35-8E6F5C1A2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046" y="1744398"/>
            <a:ext cx="2797850" cy="25187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57BB06-F84C-46DD-B327-69D2F26D5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386" y="2176447"/>
            <a:ext cx="2797849" cy="25187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EA1B55-26A1-49B4-B78E-1EEC41B0FF57}"/>
              </a:ext>
            </a:extLst>
          </p:cNvPr>
          <p:cNvSpPr/>
          <p:nvPr/>
        </p:nvSpPr>
        <p:spPr>
          <a:xfrm>
            <a:off x="1459230" y="1527810"/>
            <a:ext cx="994410" cy="148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70592-745A-419B-BFAC-B4153082925A}"/>
              </a:ext>
            </a:extLst>
          </p:cNvPr>
          <p:cNvSpPr/>
          <p:nvPr/>
        </p:nvSpPr>
        <p:spPr>
          <a:xfrm>
            <a:off x="2583180" y="1950720"/>
            <a:ext cx="994410" cy="148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34C6A3-1F12-425E-863B-A9ED149F4695}"/>
              </a:ext>
            </a:extLst>
          </p:cNvPr>
          <p:cNvSpPr/>
          <p:nvPr/>
        </p:nvSpPr>
        <p:spPr>
          <a:xfrm>
            <a:off x="3719576" y="2381250"/>
            <a:ext cx="994410" cy="148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D4D2540-1B36-4F5A-9D08-DE15D382A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128" y="1766417"/>
            <a:ext cx="3096344" cy="209167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000" dirty="0"/>
              <a:t>사이트 주소가 전부 동일</a:t>
            </a:r>
            <a:r>
              <a:rPr lang="en-US" altLang="ko-KR" sz="2000" dirty="0"/>
              <a:t>(</a:t>
            </a:r>
            <a:r>
              <a:rPr lang="en-US" altLang="ko-KR" sz="2000" dirty="0">
                <a:hlinkClick r:id="rId6"/>
              </a:rPr>
              <a:t>http://m.sejong.ac.kr/front/cafeteria.do</a:t>
            </a:r>
            <a:r>
              <a:rPr lang="en-US" altLang="ko-KR" sz="2000" dirty="0"/>
              <a:t>)....?</a:t>
            </a:r>
          </a:p>
          <a:p>
            <a:endParaRPr lang="en-US" altLang="ko-KR" sz="2000" dirty="0"/>
          </a:p>
          <a:p>
            <a:r>
              <a:rPr lang="ko-KR" altLang="en-US" sz="2000" dirty="0"/>
              <a:t>학생회관은 처음 들어가면 바로 나오니까 </a:t>
            </a:r>
            <a:r>
              <a:rPr lang="ko-KR" altLang="en-US" sz="2000" dirty="0" err="1"/>
              <a:t>파싱할수</a:t>
            </a:r>
            <a:r>
              <a:rPr lang="ko-KR" altLang="en-US" sz="2000" dirty="0"/>
              <a:t> 있겠는데</a:t>
            </a:r>
            <a:r>
              <a:rPr lang="en-US" altLang="ko-KR" sz="2000" dirty="0"/>
              <a:t>…..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우정당</a:t>
            </a:r>
            <a:r>
              <a:rPr lang="en-US" altLang="ko-KR" sz="2000" dirty="0"/>
              <a:t>, </a:t>
            </a:r>
            <a:r>
              <a:rPr lang="ko-KR" altLang="en-US" sz="2000" dirty="0"/>
              <a:t>군자관은 어떻게 </a:t>
            </a:r>
            <a:r>
              <a:rPr lang="ko-KR" altLang="en-US" sz="2000" dirty="0" err="1"/>
              <a:t>접속해야할까</a:t>
            </a:r>
            <a:r>
              <a:rPr lang="en-US" altLang="ko-KR" sz="20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95398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71238-AAF5-4525-A1BC-4798BC18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7452"/>
            <a:ext cx="8229600" cy="1568314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우클릭</a:t>
            </a:r>
            <a:r>
              <a:rPr lang="ko-KR" altLang="en-US" sz="2000" dirty="0"/>
              <a:t> 후 페이지 소스보기 </a:t>
            </a:r>
            <a:r>
              <a:rPr lang="en-US" altLang="ko-KR" sz="2000" dirty="0"/>
              <a:t>(Ctrl-U)</a:t>
            </a:r>
          </a:p>
          <a:p>
            <a:r>
              <a:rPr lang="ko-KR" altLang="en-US" sz="2000" dirty="0"/>
              <a:t>아래 </a:t>
            </a:r>
            <a:r>
              <a:rPr lang="en-US" altLang="ko-KR" sz="2000" dirty="0"/>
              <a:t>form </a:t>
            </a:r>
            <a:r>
              <a:rPr lang="ko-KR" altLang="en-US" sz="2000" dirty="0"/>
              <a:t>태그를 통해 </a:t>
            </a:r>
            <a:r>
              <a:rPr lang="en-US" altLang="ko-KR" sz="2000" dirty="0"/>
              <a:t>Post </a:t>
            </a:r>
            <a:r>
              <a:rPr lang="ko-KR" altLang="en-US" sz="2000" dirty="0"/>
              <a:t>방식임을 알 수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r>
              <a:rPr lang="ko-KR" altLang="en-US" sz="2000" dirty="0"/>
              <a:t>하지만 </a:t>
            </a:r>
            <a:r>
              <a:rPr lang="en-US" altLang="ko-KR" sz="2000" dirty="0"/>
              <a:t>form </a:t>
            </a:r>
            <a:r>
              <a:rPr lang="ko-KR" altLang="en-US" sz="2000" dirty="0"/>
              <a:t>태그는 </a:t>
            </a:r>
            <a:r>
              <a:rPr lang="en-US" altLang="ko-KR" sz="2000" dirty="0"/>
              <a:t>POST</a:t>
            </a:r>
            <a:r>
              <a:rPr lang="ko-KR" altLang="en-US" sz="2000" dirty="0"/>
              <a:t>방식일때 </a:t>
            </a:r>
            <a:r>
              <a:rPr lang="en-US" altLang="ko-KR" sz="2000" dirty="0"/>
              <a:t>GET</a:t>
            </a:r>
            <a:r>
              <a:rPr lang="ko-KR" altLang="en-US" sz="2000" dirty="0"/>
              <a:t>방식으로도 접근을 </a:t>
            </a:r>
            <a:r>
              <a:rPr lang="ko-KR" altLang="en-US" sz="2000" dirty="0" err="1"/>
              <a:t>할수</a:t>
            </a:r>
            <a:r>
              <a:rPr lang="ko-KR" altLang="en-US" sz="2000" dirty="0"/>
              <a:t> 있기 때문에 주소에 파라미터가 담겨있는 </a:t>
            </a:r>
            <a:r>
              <a:rPr lang="en-US" altLang="ko-KR" sz="2000" dirty="0"/>
              <a:t>GET</a:t>
            </a:r>
            <a:r>
              <a:rPr lang="ko-KR" altLang="en-US" sz="2000" dirty="0"/>
              <a:t> 방식을 사용한다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A7907-12EC-4BD1-85A8-1ECC92DB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7C3352-6CF2-4C3A-AD78-99A4E1EC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1" y="3005968"/>
            <a:ext cx="8039177" cy="938274"/>
          </a:xfrm>
          <a:prstGeom prst="rect">
            <a:avLst/>
          </a:prstGeom>
        </p:spPr>
      </p:pic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5E1E6EC6-3621-4338-B30C-50F206A056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FDC4C1F-23EE-4534-A135-DCA0DD03411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주소 찾기 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페이지 소스 보기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61814-2FBE-4D61-ACCC-32DBF732FEBB}"/>
              </a:ext>
            </a:extLst>
          </p:cNvPr>
          <p:cNvSpPr/>
          <p:nvPr/>
        </p:nvSpPr>
        <p:spPr>
          <a:xfrm>
            <a:off x="4716016" y="3032638"/>
            <a:ext cx="576064" cy="27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1690A6-928F-469C-83B6-F634B49E68EB}"/>
              </a:ext>
            </a:extLst>
          </p:cNvPr>
          <p:cNvSpPr/>
          <p:nvPr/>
        </p:nvSpPr>
        <p:spPr>
          <a:xfrm>
            <a:off x="3978398" y="3335408"/>
            <a:ext cx="1745729" cy="27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6D84F8-7D52-47DC-8F6F-B846CEB1CFD0}"/>
              </a:ext>
            </a:extLst>
          </p:cNvPr>
          <p:cNvSpPr/>
          <p:nvPr/>
        </p:nvSpPr>
        <p:spPr>
          <a:xfrm>
            <a:off x="5796137" y="3335408"/>
            <a:ext cx="1296144" cy="27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1A12AB-1EA5-49D1-AAEE-529C7ECCC74F}"/>
              </a:ext>
            </a:extLst>
          </p:cNvPr>
          <p:cNvCxnSpPr>
            <a:cxnSpLocks/>
          </p:cNvCxnSpPr>
          <p:nvPr/>
        </p:nvCxnSpPr>
        <p:spPr>
          <a:xfrm>
            <a:off x="5724127" y="3744080"/>
            <a:ext cx="0" cy="3600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AC17DE-B54A-4223-811A-6BC7971956A9}"/>
              </a:ext>
            </a:extLst>
          </p:cNvPr>
          <p:cNvSpPr/>
          <p:nvPr/>
        </p:nvSpPr>
        <p:spPr>
          <a:xfrm>
            <a:off x="4788022" y="4205997"/>
            <a:ext cx="1872209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파라미터 값</a:t>
            </a:r>
          </a:p>
        </p:txBody>
      </p:sp>
    </p:spTree>
    <p:extLst>
      <p:ext uri="{BB962C8B-B14F-4D97-AF65-F5344CB8AC3E}">
        <p14:creationId xmlns:p14="http://schemas.microsoft.com/office/powerpoint/2010/main" val="200241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6438D-B138-4456-92A8-53809BB8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7614"/>
            <a:ext cx="8229600" cy="857251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Get </a:t>
            </a:r>
            <a:r>
              <a:rPr lang="ko-KR" altLang="en-US" sz="2400" dirty="0"/>
              <a:t>방식으로 접속</a:t>
            </a:r>
            <a:r>
              <a:rPr lang="en-US" altLang="ko-KR" sz="2400" dirty="0">
                <a:hlinkClick r:id="rId2"/>
              </a:rPr>
              <a:t> </a:t>
            </a:r>
            <a:r>
              <a:rPr lang="en-US" altLang="ko-KR" sz="2400" dirty="0">
                <a:hlinkClick r:id="rId3"/>
              </a:rPr>
              <a:t>http://m.sejong.ac.kr/front/cafeteria.do?name=value</a:t>
            </a:r>
            <a:endParaRPr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AC2EB-E023-4E27-A1EF-26C2A0EF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AF0B651-A929-4A17-B536-6BA00F15E1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1144A80-CEFE-4644-B6A3-7C37CD90A3F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주소 찾기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C35DE0-E644-42FA-A428-701D933C3776}"/>
              </a:ext>
            </a:extLst>
          </p:cNvPr>
          <p:cNvCxnSpPr>
            <a:cxnSpLocks/>
          </p:cNvCxnSpPr>
          <p:nvPr/>
        </p:nvCxnSpPr>
        <p:spPr>
          <a:xfrm>
            <a:off x="6702545" y="2211710"/>
            <a:ext cx="0" cy="3600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7A7B8E-6015-4312-B545-02B2A70FE5DD}"/>
              </a:ext>
            </a:extLst>
          </p:cNvPr>
          <p:cNvSpPr/>
          <p:nvPr/>
        </p:nvSpPr>
        <p:spPr>
          <a:xfrm>
            <a:off x="6156356" y="2671596"/>
            <a:ext cx="1872209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파라미터 값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F547F7-0233-4177-ABE9-F3574C1F7386}"/>
              </a:ext>
            </a:extLst>
          </p:cNvPr>
          <p:cNvSpPr/>
          <p:nvPr/>
        </p:nvSpPr>
        <p:spPr>
          <a:xfrm>
            <a:off x="6219597" y="1814345"/>
            <a:ext cx="1745729" cy="27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F2A2285-E82D-4EEA-AC22-2DA60DA697A5}"/>
              </a:ext>
            </a:extLst>
          </p:cNvPr>
          <p:cNvSpPr txBox="1">
            <a:spLocks/>
          </p:cNvSpPr>
          <p:nvPr/>
        </p:nvSpPr>
        <p:spPr>
          <a:xfrm>
            <a:off x="323528" y="3911049"/>
            <a:ext cx="8229600" cy="48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hlinkClick r:id="rId3"/>
              </a:rPr>
              <a:t>http://m.sejong.ac.kr/front/cafeteria.do?</a:t>
            </a:r>
            <a:r>
              <a:rPr lang="en-US" altLang="ko-KR" sz="2400" dirty="0"/>
              <a:t>type1=0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5223C8-A99A-4996-A1A8-6093B81EDB56}"/>
              </a:ext>
            </a:extLst>
          </p:cNvPr>
          <p:cNvSpPr/>
          <p:nvPr/>
        </p:nvSpPr>
        <p:spPr>
          <a:xfrm>
            <a:off x="6229757" y="3965407"/>
            <a:ext cx="1222563" cy="347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37C675-4BC4-4179-B2AE-841CD8F9E42D}"/>
              </a:ext>
            </a:extLst>
          </p:cNvPr>
          <p:cNvCxnSpPr>
            <a:cxnSpLocks/>
          </p:cNvCxnSpPr>
          <p:nvPr/>
        </p:nvCxnSpPr>
        <p:spPr>
          <a:xfrm>
            <a:off x="6732240" y="3150477"/>
            <a:ext cx="0" cy="6454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1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1A765-3D10-4C30-A719-7E4E812F7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value </a:t>
            </a:r>
            <a:r>
              <a:rPr lang="ko-KR" altLang="en-US" sz="2200" dirty="0"/>
              <a:t>값을 변경하면서 알아낸 주소들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학생회관 </a:t>
            </a:r>
            <a:r>
              <a:rPr lang="en-US" altLang="ko-KR" sz="2200" dirty="0"/>
              <a:t>: </a:t>
            </a:r>
            <a:r>
              <a:rPr lang="en-US" altLang="ko-KR" sz="2200" dirty="0">
                <a:hlinkClick r:id="rId3"/>
              </a:rPr>
              <a:t>http://m.sejong.ac.kr/front/cafeteria.do?type1=0</a:t>
            </a:r>
            <a:endParaRPr lang="en-US" altLang="ko-KR" sz="2200" dirty="0"/>
          </a:p>
          <a:p>
            <a:r>
              <a:rPr lang="ko-KR" altLang="en-US" sz="2200" dirty="0"/>
              <a:t>우정당    </a:t>
            </a:r>
            <a:r>
              <a:rPr lang="en-US" altLang="ko-KR" sz="2200" dirty="0"/>
              <a:t>: </a:t>
            </a:r>
            <a:r>
              <a:rPr lang="en-US" altLang="ko-KR" sz="2200" dirty="0">
                <a:hlinkClick r:id="rId4"/>
              </a:rPr>
              <a:t>http://m.sejong.ac.kr/front/cafeteria.do?type1=2</a:t>
            </a:r>
            <a:endParaRPr lang="en-US" altLang="ko-KR" sz="2200" dirty="0"/>
          </a:p>
          <a:p>
            <a:r>
              <a:rPr lang="ko-KR" altLang="en-US" sz="2200" dirty="0"/>
              <a:t>군자관    </a:t>
            </a:r>
            <a:r>
              <a:rPr lang="en-US" altLang="ko-KR" sz="2200" dirty="0"/>
              <a:t>: </a:t>
            </a:r>
            <a:r>
              <a:rPr lang="en-US" altLang="ko-KR" sz="2200" dirty="0">
                <a:hlinkClick r:id="rId5"/>
              </a:rPr>
              <a:t>http://m.sejong.ac.kr/front/cafeteria.do?type1=3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GET</a:t>
            </a:r>
            <a:r>
              <a:rPr lang="ko-KR" altLang="en-US" sz="2200" dirty="0"/>
              <a:t>방식은 주소에 파라미터가 담겨있어 </a:t>
            </a:r>
            <a:r>
              <a:rPr lang="ko-KR" altLang="en-US" sz="2200" dirty="0" err="1"/>
              <a:t>찾을필요가</a:t>
            </a:r>
            <a:r>
              <a:rPr lang="ko-KR" altLang="en-US" sz="2200" dirty="0"/>
              <a:t> 없지만 학식페이지는 </a:t>
            </a:r>
            <a:r>
              <a:rPr lang="en-US" altLang="ko-KR" sz="2200" dirty="0"/>
              <a:t>POST</a:t>
            </a:r>
            <a:r>
              <a:rPr lang="ko-KR" altLang="en-US" sz="2200" dirty="0"/>
              <a:t>방식이라 파라미터가 숨겨져 있어서 찾아야함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08609-1285-46D9-B8E3-8FF83677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5A63B9B7-859F-4210-B979-5EC51B71AF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699F1C9-6CBF-45F7-9532-0980762E3D8A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주소 찾기 결과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27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D0D59-491B-4A73-95A4-58AA41CA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129E0D-DD03-4C03-B152-AE4F22691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680E1-B1BF-42FF-AA1D-58BFA3F7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AB94C7D-2572-4004-B11F-30B3AA92A92D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AB217D30-5EAC-45D0-A8A1-89812B7E6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25646-E510-42FF-9767-9F1DFAEC86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FD78C3-446B-4A1B-94D7-50E791A30C7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D9CD98-638C-4DC6-893B-6DC0E566BF2C}"/>
              </a:ext>
            </a:extLst>
          </p:cNvPr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파싱 시작하기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97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4FA6A76-EA4B-4E2A-A774-10E0C0A11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47614"/>
            <a:ext cx="8003232" cy="317184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8AD876-DFDE-4F13-B676-7A051ABF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" name="그림 6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D373C81F-DB86-49DD-9CEB-B5CEA1E9F8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667"/>
          <a:stretch/>
        </p:blipFill>
        <p:spPr>
          <a:xfrm>
            <a:off x="0" y="189"/>
            <a:ext cx="9144000" cy="85706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8123333-E983-44ED-9517-8550BBDBDCE5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chemeClr val="bg1"/>
                </a:solidFill>
              </a:rPr>
              <a:t>파싱할</a:t>
            </a:r>
            <a:r>
              <a:rPr lang="ko-KR" altLang="en-US" sz="3600" dirty="0">
                <a:solidFill>
                  <a:schemeClr val="bg1"/>
                </a:solidFill>
              </a:rPr>
              <a:t> 페이지의 </a:t>
            </a:r>
            <a:r>
              <a:rPr lang="en-US" altLang="ko-KR" sz="3600" dirty="0">
                <a:solidFill>
                  <a:schemeClr val="bg1"/>
                </a:solidFill>
              </a:rPr>
              <a:t>HTML </a:t>
            </a:r>
            <a:r>
              <a:rPr lang="ko-KR" altLang="en-US" sz="3600" dirty="0">
                <a:solidFill>
                  <a:schemeClr val="bg1"/>
                </a:solidFill>
              </a:rPr>
              <a:t>소스 가져오기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06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12413</TotalTime>
  <Words>450</Words>
  <Application>Microsoft Office PowerPoint</Application>
  <PresentationFormat>화면 슬라이드 쇼(16:9)</PresentationFormat>
  <Paragraphs>67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파이선 파싱 맛보기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riyenas0925</cp:lastModifiedBy>
  <cp:revision>456</cp:revision>
  <dcterms:created xsi:type="dcterms:W3CDTF">2017-06-01T00:33:53Z</dcterms:created>
  <dcterms:modified xsi:type="dcterms:W3CDTF">2019-04-17T16:57:26Z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